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68" r:id="rId3"/>
    <p:sldId id="259" r:id="rId4"/>
    <p:sldId id="267" r:id="rId5"/>
    <p:sldId id="261" r:id="rId6"/>
    <p:sldId id="262" r:id="rId7"/>
    <p:sldId id="263" r:id="rId8"/>
    <p:sldId id="264" r:id="rId9"/>
    <p:sldId id="266" r:id="rId10"/>
  </p:sldIdLst>
  <p:sldSz cx="9144000" cy="5143500" type="screen16x9"/>
  <p:notesSz cx="6858000" cy="9144000"/>
  <p:embeddedFontLst>
    <p:embeddedFont>
      <p:font typeface="Roboto" pitchFamily="2" charset="0"/>
      <p:regular r:id="rId12"/>
      <p:bold r:id="rId13"/>
      <p:italic r:id="rId14"/>
      <p:boldItalic r:id="rId15"/>
    </p:embeddedFont>
    <p:embeddedFont>
      <p:font typeface="Merriweather" panose="020B0604020202020204" charset="0"/>
      <p:regular r:id="rId16"/>
      <p:bold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852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4149178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" name="Google Shape;6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62070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7280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9697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" name="Google Shape;7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3490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7198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4168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0439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Google Shape;11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75467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Google Shape;11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5024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avLst/>
            <a:gdLst/>
            <a:ahLst/>
            <a:cxnLst/>
            <a:rect l="0" t="0" r="0" b="0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Merriweather"/>
              <a:buNone/>
              <a:defRPr sz="36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Merriweather"/>
              <a:buNone/>
              <a:defRPr sz="36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Merriweather"/>
              <a:buNone/>
              <a:defRPr sz="36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Merriweather"/>
              <a:buNone/>
              <a:defRPr sz="36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Merriweather"/>
              <a:buNone/>
              <a:defRPr sz="36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Merriweather"/>
              <a:buNone/>
              <a:defRPr sz="36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Merriweather"/>
              <a:buNone/>
              <a:defRPr sz="36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Merriweather"/>
              <a:buNone/>
              <a:defRPr sz="36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Merriweather"/>
              <a:buNone/>
              <a:defRPr sz="36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Roboto"/>
              <a:buNone/>
              <a:defRPr sz="16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Roboto"/>
              <a:buNone/>
              <a:defRPr sz="16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Roboto"/>
              <a:buNone/>
              <a:defRPr sz="16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Roboto"/>
              <a:buNone/>
              <a:defRPr sz="16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Roboto"/>
              <a:buNone/>
              <a:defRPr sz="16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Roboto"/>
              <a:buNone/>
              <a:defRPr sz="16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Roboto"/>
              <a:buNone/>
              <a:defRPr sz="16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Roboto"/>
              <a:buNone/>
              <a:defRPr sz="16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Roboto"/>
              <a:buNone/>
              <a:defRPr sz="16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 hasCustomPrompt="1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Font typeface="Merriweather"/>
              <a:buNone/>
              <a:defRPr sz="100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Font typeface="Merriweather"/>
              <a:buNone/>
              <a:defRPr sz="100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Font typeface="Merriweather"/>
              <a:buNone/>
              <a:defRPr sz="100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Font typeface="Merriweather"/>
              <a:buNone/>
              <a:defRPr sz="100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Font typeface="Merriweather"/>
              <a:buNone/>
              <a:defRPr sz="100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Font typeface="Merriweather"/>
              <a:buNone/>
              <a:defRPr sz="100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Font typeface="Merriweather"/>
              <a:buNone/>
              <a:defRPr sz="100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Font typeface="Merriweather"/>
              <a:buNone/>
              <a:defRPr sz="100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Font typeface="Merriweather"/>
              <a:buNone/>
              <a:defRPr sz="100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Roboto"/>
              <a:buChar char="●"/>
              <a:defRPr sz="1300" b="0" i="0" u="none" strike="noStrike" cap="non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Roboto"/>
              <a:buChar char="○"/>
              <a:defRPr sz="1100" b="0" i="0" u="none" strike="noStrike" cap="non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Roboto"/>
              <a:buChar char="■"/>
              <a:defRPr sz="1100" b="0" i="0" u="none" strike="noStrike" cap="non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Roboto"/>
              <a:buChar char="●"/>
              <a:defRPr sz="1100" b="0" i="0" u="none" strike="noStrike" cap="non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Roboto"/>
              <a:buChar char="○"/>
              <a:defRPr sz="1100" b="0" i="0" u="none" strike="noStrike" cap="non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Roboto"/>
              <a:buChar char="■"/>
              <a:defRPr sz="1100" b="0" i="0" u="none" strike="noStrike" cap="non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Roboto"/>
              <a:buChar char="●"/>
              <a:defRPr sz="1100" b="0" i="0" u="none" strike="noStrike" cap="non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Roboto"/>
              <a:buChar char="○"/>
              <a:defRPr sz="1100" b="0" i="0" u="none" strike="noStrike" cap="non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Font typeface="Roboto"/>
              <a:buChar char="■"/>
              <a:defRPr sz="1100" b="0" i="0" u="none" strike="noStrike" cap="non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3"/>
          <p:cNvSpPr/>
          <p:nvPr/>
        </p:nvSpPr>
        <p:spPr>
          <a:xfrm>
            <a:off x="0" y="44125"/>
            <a:ext cx="4313625" cy="4399375"/>
          </a:xfrm>
          <a:custGeom>
            <a:avLst/>
            <a:gdLst/>
            <a:ahLst/>
            <a:cxnLst/>
            <a:rect l="0" t="0" r="0" b="0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17" name="Google Shape;17;p3"/>
          <p:cNvSpPr/>
          <p:nvPr/>
        </p:nvSpPr>
        <p:spPr>
          <a:xfrm>
            <a:off x="-125" y="0"/>
            <a:ext cx="4316900" cy="4395600"/>
          </a:xfrm>
          <a:custGeom>
            <a:avLst/>
            <a:gdLst/>
            <a:ahLst/>
            <a:cxnLst/>
            <a:rect l="0" t="0" r="0" b="0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0" y="48099"/>
            <a:ext cx="9144250" cy="4398100"/>
          </a:xfrm>
          <a:custGeom>
            <a:avLst/>
            <a:gdLst/>
            <a:ahLst/>
            <a:cxnLst/>
            <a:rect l="0" t="0" r="0" b="0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23" name="Google Shape;23;p4"/>
          <p:cNvSpPr/>
          <p:nvPr/>
        </p:nvSpPr>
        <p:spPr>
          <a:xfrm>
            <a:off x="0" y="0"/>
            <a:ext cx="9144250" cy="4398100"/>
          </a:xfrm>
          <a:custGeom>
            <a:avLst/>
            <a:gdLst/>
            <a:ahLst/>
            <a:cxnLst/>
            <a:rect l="0" t="0" r="0" b="0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Merriweather"/>
              <a:buNone/>
              <a:defRPr sz="36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Merriweather"/>
              <a:buNone/>
              <a:defRPr sz="36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Merriweather"/>
              <a:buNone/>
              <a:defRPr sz="36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Merriweather"/>
              <a:buNone/>
              <a:defRPr sz="36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Merriweather"/>
              <a:buNone/>
              <a:defRPr sz="36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Merriweather"/>
              <a:buNone/>
              <a:defRPr sz="36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Merriweather"/>
              <a:buNone/>
              <a:defRPr sz="36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Merriweather"/>
              <a:buNone/>
              <a:defRPr sz="36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Merriweather"/>
              <a:buNone/>
              <a:defRPr sz="36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Roboto"/>
              <a:buChar char="●"/>
              <a:defRPr sz="1300" b="0" i="0" u="none" strike="noStrike" cap="non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Roboto"/>
              <a:buChar char="○"/>
              <a:defRPr sz="1100" b="0" i="0" u="none" strike="noStrike" cap="non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Roboto"/>
              <a:buChar char="■"/>
              <a:defRPr sz="1100" b="0" i="0" u="none" strike="noStrike" cap="non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Roboto"/>
              <a:buChar char="●"/>
              <a:defRPr sz="1100" b="0" i="0" u="none" strike="noStrike" cap="non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Roboto"/>
              <a:buChar char="○"/>
              <a:defRPr sz="1100" b="0" i="0" u="none" strike="noStrike" cap="non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Roboto"/>
              <a:buChar char="■"/>
              <a:defRPr sz="1100" b="0" i="0" u="none" strike="noStrike" cap="non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Roboto"/>
              <a:buChar char="●"/>
              <a:defRPr sz="1100" b="0" i="0" u="none" strike="noStrike" cap="non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Roboto"/>
              <a:buChar char="○"/>
              <a:defRPr sz="1100" b="0" i="0" u="none" strike="noStrike" cap="non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Font typeface="Roboto"/>
              <a:buChar char="■"/>
              <a:defRPr sz="1100" b="0" i="0" u="none" strike="noStrike" cap="non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Merriweather"/>
              <a:buNone/>
              <a:defRPr sz="36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Merriweather"/>
              <a:buNone/>
              <a:defRPr sz="36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Merriweather"/>
              <a:buNone/>
              <a:defRPr sz="36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Merriweather"/>
              <a:buNone/>
              <a:defRPr sz="36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Merriweather"/>
              <a:buNone/>
              <a:defRPr sz="36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Merriweather"/>
              <a:buNone/>
              <a:defRPr sz="36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Merriweather"/>
              <a:buNone/>
              <a:defRPr sz="36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Merriweather"/>
              <a:buNone/>
              <a:defRPr sz="36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Merriweather"/>
              <a:buNone/>
              <a:defRPr sz="36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Roboto"/>
              <a:buNone/>
              <a:defRPr sz="1600" b="0" i="0" u="none" strike="noStrike" cap="non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Roboto"/>
              <a:buNone/>
              <a:defRPr sz="1600" b="0" i="0" u="none" strike="noStrike" cap="non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Roboto"/>
              <a:buNone/>
              <a:defRPr sz="1600" b="0" i="0" u="none" strike="noStrike" cap="non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Roboto"/>
              <a:buNone/>
              <a:defRPr sz="1600" b="0" i="0" u="none" strike="noStrike" cap="non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Roboto"/>
              <a:buNone/>
              <a:defRPr sz="1600" b="0" i="0" u="none" strike="noStrike" cap="non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Roboto"/>
              <a:buNone/>
              <a:defRPr sz="1600" b="0" i="0" u="none" strike="noStrike" cap="non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Roboto"/>
              <a:buNone/>
              <a:defRPr sz="1600" b="0" i="0" u="none" strike="noStrike" cap="non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Roboto"/>
              <a:buNone/>
              <a:defRPr sz="1600" b="0" i="0" u="none" strike="noStrike" cap="non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Roboto"/>
              <a:buNone/>
              <a:defRPr sz="1600" b="0" i="0" u="none" strike="noStrike" cap="none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 sz="13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Merriweather"/>
              <a:buNone/>
            </a:pPr>
            <a:r>
              <a:rPr lang="en" sz="32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Deeds of Gifts: Tools to Facilitate Born Digital Processing and Preservation</a:t>
            </a:r>
            <a:br>
              <a:rPr lang="en" sz="3200" b="0" i="0" u="none" strike="noStrike" cap="non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</a:br>
            <a:endParaRPr sz="3200" b="0" i="0" u="none" strike="noStrike" cap="none">
              <a:solidFill>
                <a:schemeClr val="accen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65" name="Google Shape;65;p13"/>
          <p:cNvSpPr txBox="1">
            <a:spLocks noGrp="1"/>
          </p:cNvSpPr>
          <p:nvPr>
            <p:ph type="subTitle" idx="1"/>
          </p:nvPr>
        </p:nvSpPr>
        <p:spPr>
          <a:xfrm>
            <a:off x="311700" y="1878549"/>
            <a:ext cx="4242600" cy="2134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Roboto"/>
              <a:buNone/>
            </a:pPr>
            <a:r>
              <a:rPr lang="en" sz="1800" b="0" i="0" u="none" strike="noStrike" cap="none" dirty="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Jody Thompson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Roboto"/>
              <a:buNone/>
            </a:pPr>
            <a:r>
              <a:rPr lang="en" sz="1800" b="0" i="0" u="none" strike="noStrike" cap="none" dirty="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CAD/BIM </a:t>
            </a:r>
            <a:r>
              <a:rPr lang="en" sz="1800" b="0" i="0" u="none" strike="noStrike" cap="none" dirty="0" smtClean="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Task Force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Roboto"/>
              <a:buNone/>
            </a:pPr>
            <a:r>
              <a:rPr lang="en" sz="1800" b="0" i="0" u="none" strike="noStrike" cap="none" dirty="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Design Records Section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Roboto"/>
              <a:buNone/>
            </a:pPr>
            <a:endParaRPr sz="1800" b="0" i="0" u="none" strike="noStrike" cap="none" dirty="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Roboto"/>
              <a:buNone/>
            </a:pPr>
            <a:endParaRPr sz="1600" b="0" i="0" u="none" strike="noStrike" cap="none" dirty="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Roboto"/>
              <a:buNone/>
            </a:pPr>
            <a:r>
              <a:rPr lang="en" sz="1600" b="0" i="0" u="none" strike="noStrike" cap="none" dirty="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SAA Research Forum</a:t>
            </a:r>
            <a:endParaRPr sz="1600" b="0" i="0" u="none" strike="noStrike" cap="none" dirty="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Roboto"/>
              <a:buNone/>
            </a:pPr>
            <a:r>
              <a:rPr lang="en" sz="1600" b="0" i="0" u="none" strike="noStrike" cap="none" dirty="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August 14, 2018</a:t>
            </a:r>
            <a:endParaRPr sz="1600" b="0" i="0" u="none" strike="noStrike" cap="none" dirty="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Roboto"/>
              <a:buNone/>
            </a:pPr>
            <a:endParaRPr sz="1800" b="0" i="0" u="none" strike="noStrike" cap="none" dirty="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31"/>
    </mc:Choice>
    <mc:Fallback xmlns="">
      <p:transition spd="slow" advTm="383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</a:pPr>
            <a:r>
              <a:rPr lang="en" dirty="0" smtClean="0"/>
              <a:t>Abstract</a:t>
            </a:r>
            <a:endParaRPr sz="2800" b="0" i="0" u="none" strike="noStrike" cap="none" dirty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83" name="Google Shape;83;p16"/>
          <p:cNvSpPr txBox="1">
            <a:spLocks noGrp="1"/>
          </p:cNvSpPr>
          <p:nvPr>
            <p:ph type="body" idx="1"/>
          </p:nvPr>
        </p:nvSpPr>
        <p:spPr>
          <a:xfrm>
            <a:off x="4644675" y="500924"/>
            <a:ext cx="4166400" cy="4249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sz="1600" dirty="0" smtClean="0"/>
              <a:t>Architecture and design records have many challenges. </a:t>
            </a:r>
          </a:p>
          <a:p>
            <a:pPr marL="0" lvl="0" indent="0">
              <a:buNone/>
            </a:pPr>
            <a:endParaRPr lang="en-US" sz="1600" dirty="0"/>
          </a:p>
          <a:p>
            <a:pPr marL="0" lvl="0" indent="0">
              <a:buNone/>
            </a:pPr>
            <a:r>
              <a:rPr lang="en-US" sz="1600" dirty="0" smtClean="0"/>
              <a:t>Legal and collection complications around software licensing and accessibility. </a:t>
            </a:r>
          </a:p>
          <a:p>
            <a:pPr marL="0" lvl="0" indent="0">
              <a:buNone/>
            </a:pPr>
            <a:endParaRPr lang="en-US" sz="1600" dirty="0"/>
          </a:p>
          <a:p>
            <a:pPr marL="0" lvl="0" indent="0">
              <a:buNone/>
            </a:pPr>
            <a:r>
              <a:rPr lang="en-US" sz="1600" dirty="0" smtClean="0"/>
              <a:t>CAD/BIM Task Force investigated legal and collecting challenges through deed of gift analysis. </a:t>
            </a: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251689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</a:pPr>
            <a:r>
              <a:rPr lang="en"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Challenges with born digital files</a:t>
            </a:r>
            <a:endParaRPr sz="2800" b="0" i="0" u="none" strike="noStrike" cap="none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83" name="Google Shape;83;p16"/>
          <p:cNvSpPr txBox="1">
            <a:spLocks noGrp="1"/>
          </p:cNvSpPr>
          <p:nvPr>
            <p:ph type="body" idx="1"/>
          </p:nvPr>
        </p:nvSpPr>
        <p:spPr>
          <a:xfrm>
            <a:off x="4644675" y="500924"/>
            <a:ext cx="4166400" cy="4249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sz="1600" dirty="0"/>
              <a:t>Architecture and design records have complex collection lifecycles.</a:t>
            </a:r>
          </a:p>
          <a:p>
            <a:pPr marL="0" lvl="0" indent="0">
              <a:buNone/>
            </a:pP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Born digital design records have many </a:t>
            </a:r>
            <a:r>
              <a:rPr lang="en-US" sz="1600" dirty="0" smtClean="0"/>
              <a:t>challenges:</a:t>
            </a:r>
          </a:p>
          <a:p>
            <a:pPr marL="0" lvl="0" indent="0">
              <a:buNone/>
            </a:pPr>
            <a:endParaRPr lang="en" sz="1400" dirty="0"/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</a:pPr>
            <a:r>
              <a:rPr lang="en" sz="1400" b="0" i="0" u="none" strike="noStrike" cap="none" dirty="0" smtClean="0">
                <a:solidFill>
                  <a:schemeClr val="dk2"/>
                </a:solidFill>
                <a:sym typeface="Roboto"/>
              </a:rPr>
              <a:t>Types </a:t>
            </a:r>
            <a:r>
              <a:rPr lang="en" sz="1400" b="0" i="0" u="none" strike="noStrike" cap="none" dirty="0">
                <a:solidFill>
                  <a:schemeClr val="dk2"/>
                </a:solidFill>
                <a:sym typeface="Roboto"/>
              </a:rPr>
              <a:t>of </a:t>
            </a:r>
            <a:r>
              <a:rPr lang="en" sz="1400" b="0" i="0" u="none" strike="noStrike" cap="none" dirty="0" smtClean="0">
                <a:solidFill>
                  <a:schemeClr val="dk2"/>
                </a:solidFill>
                <a:sym typeface="Roboto"/>
              </a:rPr>
              <a:t>software and licensing</a:t>
            </a:r>
            <a:endParaRPr sz="1400" dirty="0"/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</a:pPr>
            <a:r>
              <a:rPr lang="en" sz="1400" b="0" i="0" u="none" strike="noStrike" cap="none" dirty="0">
                <a:solidFill>
                  <a:schemeClr val="dk2"/>
                </a:solidFill>
                <a:sym typeface="Roboto"/>
              </a:rPr>
              <a:t>Accessibility of proprietary software</a:t>
            </a:r>
            <a:endParaRPr sz="1400" dirty="0"/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</a:pPr>
            <a:r>
              <a:rPr lang="en" sz="1400" b="0" i="0" u="none" strike="noStrike" cap="none" dirty="0">
                <a:solidFill>
                  <a:schemeClr val="dk2"/>
                </a:solidFill>
                <a:sym typeface="Roboto"/>
              </a:rPr>
              <a:t>Variety of software and software vendors</a:t>
            </a:r>
            <a:endParaRPr sz="1400" dirty="0"/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</a:pPr>
            <a:r>
              <a:rPr lang="en" sz="1400" b="0" i="0" u="none" strike="noStrike" cap="none" dirty="0">
                <a:solidFill>
                  <a:schemeClr val="dk2"/>
                </a:solidFill>
                <a:sym typeface="Roboto"/>
              </a:rPr>
              <a:t>File </a:t>
            </a:r>
            <a:r>
              <a:rPr lang="en" sz="1400" b="0" i="0" u="none" strike="noStrike" cap="none" dirty="0" smtClean="0">
                <a:solidFill>
                  <a:schemeClr val="dk2"/>
                </a:solidFill>
                <a:sym typeface="Roboto"/>
              </a:rPr>
              <a:t>extensions</a:t>
            </a:r>
            <a:endParaRPr sz="1400" dirty="0"/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</a:pPr>
            <a:r>
              <a:rPr lang="en" sz="1400" dirty="0" smtClean="0"/>
              <a:t>Complicated d</a:t>
            </a:r>
            <a:r>
              <a:rPr lang="en" sz="1400" b="0" i="0" u="none" strike="noStrike" cap="none" dirty="0" smtClean="0">
                <a:solidFill>
                  <a:schemeClr val="dk2"/>
                </a:solidFill>
                <a:sym typeface="Roboto"/>
              </a:rPr>
              <a:t>esign </a:t>
            </a:r>
            <a:r>
              <a:rPr lang="en" sz="1400" b="0" i="0" u="none" strike="noStrike" cap="none" dirty="0">
                <a:solidFill>
                  <a:schemeClr val="dk2"/>
                </a:solidFill>
                <a:sym typeface="Roboto"/>
              </a:rPr>
              <a:t>process</a:t>
            </a:r>
            <a:endParaRPr sz="1400" dirty="0"/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</a:pPr>
            <a:r>
              <a:rPr lang="en" sz="1400" b="0" i="0" u="none" strike="noStrike" cap="none" dirty="0">
                <a:solidFill>
                  <a:schemeClr val="dk2"/>
                </a:solidFill>
                <a:sym typeface="Roboto"/>
              </a:rPr>
              <a:t>Accurate representation of design files</a:t>
            </a:r>
            <a:endParaRPr sz="1400" dirty="0"/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</a:pPr>
            <a:r>
              <a:rPr lang="en" sz="1400" b="0" i="0" u="none" strike="noStrike" cap="none" dirty="0">
                <a:solidFill>
                  <a:schemeClr val="dk2"/>
                </a:solidFill>
                <a:sym typeface="Roboto"/>
              </a:rPr>
              <a:t>File dependencies</a:t>
            </a:r>
            <a:endParaRPr sz="1400" dirty="0"/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</a:pPr>
            <a:r>
              <a:rPr lang="en" sz="1400" b="0" i="0" u="none" strike="noStrike" cap="none" dirty="0">
                <a:solidFill>
                  <a:schemeClr val="dk2"/>
                </a:solidFill>
                <a:sym typeface="Roboto"/>
              </a:rPr>
              <a:t>Subject and technological expertise</a:t>
            </a:r>
            <a:endParaRPr sz="1400" b="0" i="0" u="none" strike="noStrike" cap="none" dirty="0">
              <a:solidFill>
                <a:schemeClr val="dk2"/>
              </a:solidFill>
              <a:sym typeface="Roboto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</a:pPr>
            <a:r>
              <a:rPr lang="en" sz="1400" b="0" i="0" u="none" strike="noStrike" cap="none" dirty="0">
                <a:solidFill>
                  <a:schemeClr val="dk2"/>
                </a:solidFill>
                <a:sym typeface="Roboto"/>
              </a:rPr>
              <a:t>Lack of curatorial and/or admin </a:t>
            </a:r>
            <a:r>
              <a:rPr lang="en" sz="1400" b="0" i="0" u="none" strike="noStrike" cap="none" dirty="0" smtClean="0">
                <a:solidFill>
                  <a:schemeClr val="dk2"/>
                </a:solidFill>
                <a:sym typeface="Roboto"/>
              </a:rPr>
              <a:t>buy-in</a:t>
            </a:r>
            <a:endParaRPr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</a:pPr>
            <a:r>
              <a:rPr lang="en" dirty="0" smtClean="0"/>
              <a:t>Focus of </a:t>
            </a:r>
            <a:r>
              <a:rPr lang="en" sz="2800" b="0" i="0" u="none" strike="noStrike" cap="none" dirty="0" smtClean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research</a:t>
            </a:r>
            <a:endParaRPr sz="2800" b="0" i="0" u="none" strike="noStrike" cap="none" dirty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</a:pPr>
            <a:endParaRPr sz="1800" dirty="0"/>
          </a:p>
          <a:p>
            <a:pPr marL="342900" indent="-342900">
              <a:buFont typeface="Arial"/>
              <a:buAutoNum type="arabicPeriod"/>
            </a:pPr>
            <a:r>
              <a:rPr lang="en" sz="1800" b="0" i="0" u="none" strike="noStrike" cap="none" dirty="0">
                <a:solidFill>
                  <a:schemeClr val="dk2"/>
                </a:solidFill>
                <a:sym typeface="Roboto"/>
              </a:rPr>
              <a:t>Research the legal and collecting challenges through a deed of gift analysis. </a:t>
            </a:r>
            <a:endParaRPr lang="en" sz="1800" b="0" i="0" u="none" strike="noStrike" cap="none" dirty="0" smtClean="0">
              <a:solidFill>
                <a:schemeClr val="dk2"/>
              </a:solidFill>
              <a:sym typeface="Roboto"/>
            </a:endParaRPr>
          </a:p>
          <a:p>
            <a:pPr marL="342900" indent="-342900">
              <a:buFont typeface="Arial"/>
              <a:buAutoNum type="arabicPeriod"/>
            </a:pPr>
            <a:r>
              <a:rPr lang="en-US" sz="1800" dirty="0" smtClean="0"/>
              <a:t>Deeds </a:t>
            </a:r>
            <a:r>
              <a:rPr lang="en-US" sz="1800" dirty="0"/>
              <a:t>of gift could be the way to minimize some of the difficulties with design files. </a:t>
            </a:r>
            <a:endParaRPr lang="en-US" sz="1800" dirty="0" smtClean="0"/>
          </a:p>
          <a:p>
            <a:pPr marL="342900" indent="-342900">
              <a:buFont typeface="Arial"/>
              <a:buAutoNum type="arabicPeriod"/>
            </a:pPr>
            <a:r>
              <a:rPr lang="en-US" sz="1800" dirty="0" smtClean="0"/>
              <a:t>More active approach with acquisition process. </a:t>
            </a:r>
            <a:endParaRPr lang="en-US" sz="1800" dirty="0"/>
          </a:p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AutoNum type="arabicPeriod"/>
            </a:pPr>
            <a:endParaRPr lang="en" sz="1800" b="0" i="0" u="none" strike="noStrike" cap="none" dirty="0" smtClean="0">
              <a:solidFill>
                <a:schemeClr val="dk2"/>
              </a:solidFill>
              <a:sym typeface="Robo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</a:pPr>
            <a:endParaRPr sz="1300" b="0" i="0" u="none" strike="noStrike" cap="none" dirty="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</a:pPr>
            <a:endParaRPr sz="1300" b="0" i="0" u="none" strike="noStrike" cap="none" dirty="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8488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</a:pPr>
            <a:r>
              <a:rPr lang="en" sz="2800" b="0" i="0" u="none" strike="noStrike" cap="none" dirty="0" smtClean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Task Force’s </a:t>
            </a:r>
            <a:r>
              <a:rPr lang="en" sz="2800" b="0" i="0" u="none" strike="noStrike" cap="none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research</a:t>
            </a:r>
            <a:endParaRPr sz="2800" b="0" i="0" u="none" strike="noStrike" cap="none" dirty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/>
            <a:r>
              <a:rPr lang="en" sz="1600" b="0" i="0" u="none" strike="noStrike" cap="none" dirty="0" smtClean="0">
                <a:solidFill>
                  <a:schemeClr val="dk2"/>
                </a:solidFill>
                <a:sym typeface="Roboto"/>
              </a:rPr>
              <a:t>Get better </a:t>
            </a:r>
            <a:r>
              <a:rPr lang="en" sz="1600" b="0" i="0" u="none" strike="noStrike" cap="none" dirty="0">
                <a:solidFill>
                  <a:schemeClr val="dk2"/>
                </a:solidFill>
                <a:sym typeface="Roboto"/>
              </a:rPr>
              <a:t>understanding of </a:t>
            </a:r>
            <a:r>
              <a:rPr lang="en" sz="1600" b="0" i="0" u="none" strike="noStrike" cap="none" dirty="0" smtClean="0">
                <a:solidFill>
                  <a:schemeClr val="dk2"/>
                </a:solidFill>
                <a:sym typeface="Roboto"/>
              </a:rPr>
              <a:t>how </a:t>
            </a:r>
            <a:r>
              <a:rPr lang="en" sz="1600" b="0" i="0" u="none" strike="noStrike" cap="none" dirty="0">
                <a:solidFill>
                  <a:schemeClr val="dk2"/>
                </a:solidFill>
                <a:sym typeface="Roboto"/>
              </a:rPr>
              <a:t>institutions address acquisition of digital </a:t>
            </a:r>
            <a:r>
              <a:rPr lang="en" sz="1600" b="0" i="0" u="none" strike="noStrike" cap="none" dirty="0" smtClean="0">
                <a:solidFill>
                  <a:schemeClr val="dk2"/>
                </a:solidFill>
                <a:sym typeface="Roboto"/>
              </a:rPr>
              <a:t>materials.</a:t>
            </a:r>
            <a:endParaRPr lang="en" sz="1600" dirty="0"/>
          </a:p>
          <a:p>
            <a:pPr marL="285750" indent="-285750"/>
            <a:r>
              <a:rPr lang="en" sz="1600" b="0" i="0" u="none" strike="noStrike" cap="none" dirty="0" smtClean="0">
                <a:solidFill>
                  <a:schemeClr val="dk2"/>
                </a:solidFill>
                <a:sym typeface="Roboto"/>
              </a:rPr>
              <a:t>Task Force </a:t>
            </a:r>
            <a:r>
              <a:rPr lang="en" sz="1600" b="0" i="0" u="none" strike="noStrike" cap="none" dirty="0">
                <a:solidFill>
                  <a:schemeClr val="dk2"/>
                </a:solidFill>
                <a:sym typeface="Roboto"/>
              </a:rPr>
              <a:t>examined deed of </a:t>
            </a:r>
            <a:r>
              <a:rPr lang="en" sz="1600" b="0" i="0" u="none" strike="noStrike" cap="none" dirty="0" smtClean="0">
                <a:solidFill>
                  <a:schemeClr val="dk2"/>
                </a:solidFill>
                <a:sym typeface="Roboto"/>
              </a:rPr>
              <a:t>gifts</a:t>
            </a:r>
          </a:p>
          <a:p>
            <a:pPr marL="285750" indent="-285750"/>
            <a:r>
              <a:rPr lang="en" sz="1600" b="0" i="0" u="none" strike="noStrike" cap="none" dirty="0" smtClean="0">
                <a:solidFill>
                  <a:schemeClr val="dk2"/>
                </a:solidFill>
                <a:sym typeface="Roboto"/>
              </a:rPr>
              <a:t>Task Force </a:t>
            </a:r>
            <a:r>
              <a:rPr lang="en" sz="1600" b="0" i="0" u="none" strike="noStrike" cap="none" dirty="0">
                <a:solidFill>
                  <a:schemeClr val="dk2"/>
                </a:solidFill>
                <a:sym typeface="Roboto"/>
              </a:rPr>
              <a:t>asked SAA members to contribute </a:t>
            </a:r>
            <a:r>
              <a:rPr lang="en" sz="1600" b="0" i="0" u="none" strike="noStrike" cap="none" dirty="0" smtClean="0">
                <a:solidFill>
                  <a:schemeClr val="dk2"/>
                </a:solidFill>
                <a:sym typeface="Roboto"/>
              </a:rPr>
              <a:t>institutional </a:t>
            </a:r>
            <a:r>
              <a:rPr lang="en" sz="1600" b="0" i="0" u="none" strike="noStrike" cap="none" dirty="0">
                <a:solidFill>
                  <a:schemeClr val="dk2"/>
                </a:solidFill>
                <a:sym typeface="Roboto"/>
              </a:rPr>
              <a:t>documents</a:t>
            </a:r>
            <a:endParaRPr sz="1600" dirty="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</a:pPr>
            <a:endParaRPr sz="1300" b="0" i="0" u="none" strike="noStrike" cap="none" dirty="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</a:pPr>
            <a:r>
              <a:rPr lang="en" sz="2800" b="0" i="0" u="none" strike="noStrike" cap="none" dirty="0" smtClean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Task Force’s </a:t>
            </a:r>
            <a:r>
              <a:rPr lang="en" sz="2800" b="0" i="0" u="none" strike="noStrike" cap="none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Results</a:t>
            </a:r>
            <a:br>
              <a:rPr lang="en" sz="2800" b="0" i="0" u="none" strike="noStrike" cap="none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</a:br>
            <a:endParaRPr sz="2800" b="0" i="0" u="none" strike="noStrike" cap="none" dirty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01" name="Google Shape;101;p19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</a:pPr>
            <a:r>
              <a:rPr lang="en" sz="1300" b="0" i="0" u="none" strike="noStrike" cap="none" dirty="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Received 9 deeds from various size institutions</a:t>
            </a:r>
            <a:endParaRPr dirty="0"/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</a:pPr>
            <a:r>
              <a:rPr lang="en" sz="1300" b="0" i="0" u="none" strike="noStrike" cap="none" dirty="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Special collection </a:t>
            </a:r>
            <a:r>
              <a:rPr lang="en" dirty="0"/>
              <a:t>departments</a:t>
            </a:r>
            <a:r>
              <a:rPr lang="en" sz="1300" b="0" i="0" u="none" strike="noStrike" cap="none" dirty="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at medium to large state universities</a:t>
            </a:r>
            <a:endParaRPr dirty="0"/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</a:pPr>
            <a:r>
              <a:rPr lang="en" sz="1300" b="0" i="0" u="none" strike="noStrike" cap="none" dirty="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Museum</a:t>
            </a:r>
            <a:endParaRPr dirty="0"/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</a:pPr>
            <a:r>
              <a:rPr lang="en" sz="1300" b="0" i="0" u="none" strike="noStrike" cap="none" dirty="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Large digitization Center</a:t>
            </a:r>
            <a:endParaRPr dirty="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</a:pPr>
            <a:endParaRPr sz="1300" b="0" i="0" u="none" strike="noStrike" cap="none" dirty="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</a:pPr>
            <a:r>
              <a:rPr lang="en" sz="1300" b="0" i="0" u="none" strike="noStrike" cap="none" dirty="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SAA’s deeds of gift section on Appraisal and Acquisition/Accession website page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>
            <a:spLocks noGrp="1"/>
          </p:cNvSpPr>
          <p:nvPr>
            <p:ph type="title"/>
          </p:nvPr>
        </p:nvSpPr>
        <p:spPr>
          <a:xfrm>
            <a:off x="284725" y="500925"/>
            <a:ext cx="3706500" cy="2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</a:pPr>
            <a:r>
              <a:rPr lang="en" sz="2800" b="0" i="0" u="none" strike="noStrike" cap="none" dirty="0" smtClean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Task Force’s </a:t>
            </a:r>
            <a:r>
              <a:rPr lang="en" sz="2800" b="0" i="0" u="none" strike="noStrike" cap="none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findings</a:t>
            </a:r>
            <a:br>
              <a:rPr lang="en" sz="2800" b="0" i="0" u="none" strike="noStrike" cap="none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</a:br>
            <a:endParaRPr sz="2800" b="0" i="0" u="none" strike="noStrike" cap="none" dirty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07" name="Google Shape;107;p20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AutoNum type="arabicPeriod"/>
            </a:pPr>
            <a:r>
              <a:rPr lang="en" sz="1600" dirty="0"/>
              <a:t>B</a:t>
            </a:r>
            <a:r>
              <a:rPr lang="en" sz="1600" b="0" i="0" u="none" strike="noStrike" cap="none" dirty="0" smtClean="0">
                <a:solidFill>
                  <a:schemeClr val="dk2"/>
                </a:solidFill>
                <a:sym typeface="Roboto"/>
              </a:rPr>
              <a:t>orn </a:t>
            </a:r>
            <a:r>
              <a:rPr lang="en" sz="1600" b="0" i="0" u="none" strike="noStrike" cap="none" dirty="0">
                <a:solidFill>
                  <a:schemeClr val="dk2"/>
                </a:solidFill>
                <a:sym typeface="Roboto"/>
              </a:rPr>
              <a:t>digital design files </a:t>
            </a:r>
            <a:r>
              <a:rPr lang="en" sz="1600" b="0" i="0" u="none" strike="noStrike" cap="none" dirty="0" smtClean="0">
                <a:solidFill>
                  <a:schemeClr val="dk2"/>
                </a:solidFill>
                <a:sym typeface="Roboto"/>
              </a:rPr>
              <a:t>not sufficiently addressed </a:t>
            </a:r>
            <a:r>
              <a:rPr lang="en" sz="1600" b="0" i="0" u="none" strike="noStrike" cap="none" dirty="0">
                <a:solidFill>
                  <a:schemeClr val="dk2"/>
                </a:solidFill>
                <a:sym typeface="Roboto"/>
              </a:rPr>
              <a:t>in deeds.</a:t>
            </a:r>
            <a:endParaRPr sz="1600" dirty="0"/>
          </a:p>
          <a:p>
            <a:pPr marL="457200" marR="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AutoNum type="arabicPeriod"/>
            </a:pPr>
            <a:r>
              <a:rPr lang="en" sz="1600" b="0" i="0" u="none" strike="noStrike" cap="none" dirty="0">
                <a:solidFill>
                  <a:schemeClr val="dk2"/>
                </a:solidFill>
                <a:sym typeface="Roboto"/>
              </a:rPr>
              <a:t>If addressed, language </a:t>
            </a:r>
            <a:r>
              <a:rPr lang="en" sz="1600" dirty="0" smtClean="0"/>
              <a:t>about</a:t>
            </a:r>
            <a:r>
              <a:rPr lang="en" sz="1600" b="0" i="0" u="none" strike="noStrike" cap="none" dirty="0" smtClean="0">
                <a:solidFill>
                  <a:schemeClr val="dk2"/>
                </a:solidFill>
                <a:sym typeface="Roboto"/>
              </a:rPr>
              <a:t> </a:t>
            </a:r>
            <a:r>
              <a:rPr lang="en" sz="1600" b="0" i="0" u="none" strike="noStrike" cap="none" dirty="0">
                <a:solidFill>
                  <a:schemeClr val="dk2"/>
                </a:solidFill>
                <a:sym typeface="Roboto"/>
              </a:rPr>
              <a:t>digital files minimally dealt with personal identification information. </a:t>
            </a:r>
            <a:endParaRPr sz="1600" dirty="0"/>
          </a:p>
          <a:p>
            <a:pPr marL="457200" marR="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AutoNum type="arabicPeriod"/>
            </a:pPr>
            <a:r>
              <a:rPr lang="en" sz="1600" dirty="0" smtClean="0"/>
              <a:t>Some</a:t>
            </a:r>
            <a:r>
              <a:rPr lang="en" sz="1600" b="0" i="0" u="none" strike="noStrike" cap="none" dirty="0" smtClean="0">
                <a:solidFill>
                  <a:schemeClr val="dk2"/>
                </a:solidFill>
                <a:sym typeface="Roboto"/>
              </a:rPr>
              <a:t> </a:t>
            </a:r>
            <a:r>
              <a:rPr lang="en" sz="1600" b="0" i="0" u="none" strike="noStrike" cap="none" dirty="0">
                <a:solidFill>
                  <a:schemeClr val="dk2"/>
                </a:solidFill>
                <a:sym typeface="Roboto"/>
              </a:rPr>
              <a:t>included a separate survey that dealt with </a:t>
            </a:r>
            <a:r>
              <a:rPr lang="en" sz="1600" b="0" i="0" u="none" strike="noStrike" cap="none" dirty="0" smtClean="0">
                <a:solidFill>
                  <a:schemeClr val="dk2"/>
                </a:solidFill>
                <a:sym typeface="Roboto"/>
              </a:rPr>
              <a:t>born </a:t>
            </a:r>
            <a:r>
              <a:rPr lang="en" sz="1600" b="0" i="0" u="none" strike="noStrike" cap="none" dirty="0">
                <a:solidFill>
                  <a:schemeClr val="dk2"/>
                </a:solidFill>
                <a:sym typeface="Roboto"/>
              </a:rPr>
              <a:t>digital </a:t>
            </a:r>
            <a:r>
              <a:rPr lang="en" sz="1600" b="0" i="0" u="none" strike="noStrike" cap="none" dirty="0" smtClean="0">
                <a:solidFill>
                  <a:schemeClr val="dk2"/>
                </a:solidFill>
                <a:sym typeface="Roboto"/>
              </a:rPr>
              <a:t>content.</a:t>
            </a:r>
            <a:endParaRPr sz="1600" dirty="0"/>
          </a:p>
          <a:p>
            <a:pPr marL="457200" marR="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AutoNum type="arabicPeriod"/>
            </a:pPr>
            <a:r>
              <a:rPr lang="en" sz="1600" b="0" i="0" u="none" strike="noStrike" cap="none" dirty="0">
                <a:solidFill>
                  <a:schemeClr val="dk2"/>
                </a:solidFill>
                <a:sym typeface="Roboto"/>
              </a:rPr>
              <a:t>These surveys should be required addendum to complete a deed of gift.</a:t>
            </a:r>
            <a:endParaRPr sz="1600" dirty="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</a:pPr>
            <a:endParaRPr sz="1100" b="0" i="0" u="none" strike="noStrike" cap="none" dirty="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</a:pPr>
            <a:endParaRPr sz="1300" b="0" i="0" u="none" strike="noStrike" cap="none" dirty="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</a:pPr>
            <a:endParaRPr sz="1300" b="0" i="0" u="none" strike="noStrike" cap="none" dirty="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</a:pPr>
            <a:endParaRPr sz="1300" b="0" i="0" u="none" strike="noStrike" cap="none" dirty="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"/>
              <a:buNone/>
            </a:pPr>
            <a:r>
              <a:rPr lang="en" sz="2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Recommendations and further research</a:t>
            </a:r>
            <a:endParaRPr sz="2800" b="0" i="0" u="none" strike="noStrike" cap="none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13" name="Google Shape;113;p21"/>
          <p:cNvSpPr txBox="1">
            <a:spLocks noGrp="1"/>
          </p:cNvSpPr>
          <p:nvPr>
            <p:ph type="body" idx="1"/>
          </p:nvPr>
        </p:nvSpPr>
        <p:spPr>
          <a:xfrm>
            <a:off x="4644675" y="500924"/>
            <a:ext cx="4166400" cy="4286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marR="0" lvl="0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AutoNum type="arabicPeriod"/>
            </a:pPr>
            <a:r>
              <a:rPr lang="en" sz="1600" b="0" i="0" u="none" strike="noStrike" cap="none" dirty="0">
                <a:solidFill>
                  <a:schemeClr val="dk2"/>
                </a:solidFill>
                <a:sym typeface="Roboto"/>
              </a:rPr>
              <a:t>Continue to acquire more deeds of gifts to analyze</a:t>
            </a:r>
            <a:endParaRPr sz="1600" dirty="0"/>
          </a:p>
          <a:p>
            <a:pPr marL="228600" marR="0" lvl="0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AutoNum type="arabicPeriod"/>
            </a:pPr>
            <a:r>
              <a:rPr lang="en" sz="1600" b="0" i="0" u="none" strike="noStrike" cap="none" dirty="0">
                <a:solidFill>
                  <a:schemeClr val="dk2"/>
                </a:solidFill>
                <a:sym typeface="Roboto"/>
              </a:rPr>
              <a:t>Address minimum fundamental </a:t>
            </a:r>
            <a:r>
              <a:rPr lang="en" sz="1600" b="0" i="0" u="none" strike="noStrike" cap="none" dirty="0" smtClean="0">
                <a:solidFill>
                  <a:schemeClr val="dk2"/>
                </a:solidFill>
                <a:sym typeface="Roboto"/>
              </a:rPr>
              <a:t>requirements</a:t>
            </a:r>
            <a:endParaRPr sz="1600" dirty="0"/>
          </a:p>
          <a:p>
            <a:pPr marL="228600" marR="0" lvl="0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AutoNum type="arabicPeriod"/>
            </a:pPr>
            <a:r>
              <a:rPr lang="en" sz="1600" b="0" i="0" u="none" strike="noStrike" cap="none" dirty="0">
                <a:solidFill>
                  <a:schemeClr val="dk2"/>
                </a:solidFill>
                <a:sym typeface="Roboto"/>
              </a:rPr>
              <a:t>Seek engagement from SAA leadership </a:t>
            </a:r>
            <a:r>
              <a:rPr lang="en" sz="1600" b="0" i="0" u="none" strike="noStrike" cap="none" dirty="0" smtClean="0">
                <a:solidFill>
                  <a:schemeClr val="dk2"/>
                </a:solidFill>
                <a:sym typeface="Roboto"/>
              </a:rPr>
              <a:t>around </a:t>
            </a:r>
            <a:r>
              <a:rPr lang="en" sz="1600" b="0" i="0" u="none" strike="noStrike" cap="none" dirty="0">
                <a:solidFill>
                  <a:schemeClr val="dk2"/>
                </a:solidFill>
                <a:sym typeface="Roboto"/>
              </a:rPr>
              <a:t>best practice language</a:t>
            </a:r>
            <a:endParaRPr sz="1600" dirty="0"/>
          </a:p>
          <a:p>
            <a:pPr marL="228600" marR="0" lvl="0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AutoNum type="arabicPeriod"/>
            </a:pPr>
            <a:r>
              <a:rPr lang="en" sz="1600" b="0" i="0" u="none" strike="noStrike" cap="none" dirty="0">
                <a:solidFill>
                  <a:schemeClr val="dk2"/>
                </a:solidFill>
                <a:sym typeface="Roboto"/>
              </a:rPr>
              <a:t>Create best practice language for software dependent files, digital preservation and </a:t>
            </a:r>
            <a:r>
              <a:rPr lang="en" sz="1600" b="0" i="0" u="none" strike="noStrike" cap="none" dirty="0" smtClean="0">
                <a:solidFill>
                  <a:schemeClr val="dk2"/>
                </a:solidFill>
                <a:sym typeface="Roboto"/>
              </a:rPr>
              <a:t>access</a:t>
            </a:r>
          </a:p>
          <a:p>
            <a:pPr marL="228600" indent="-228600">
              <a:spcBef>
                <a:spcPts val="1600"/>
              </a:spcBef>
              <a:buFont typeface="Arial"/>
              <a:buAutoNum type="arabicPeriod"/>
            </a:pPr>
            <a:r>
              <a:rPr lang="en-US" sz="1600" dirty="0" smtClean="0"/>
              <a:t>Find ways to make </a:t>
            </a:r>
            <a:r>
              <a:rPr lang="en-US" sz="1600" dirty="0"/>
              <a:t>active approach with acquisition </a:t>
            </a:r>
            <a:r>
              <a:rPr lang="en-US" sz="1600" dirty="0" smtClean="0"/>
              <a:t>process</a:t>
            </a:r>
            <a:endParaRPr sz="1600" b="0" i="0" u="none" strike="noStrike" cap="none" dirty="0">
              <a:solidFill>
                <a:schemeClr val="dk2"/>
              </a:solidFill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sz="2800" b="0" i="0" u="none" strike="noStrike" cap="none" dirty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13" name="Google Shape;113;p21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300"/>
              <a:buNone/>
            </a:pPr>
            <a:endParaRPr lang="en-US" sz="1100" dirty="0"/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300"/>
              <a:buNone/>
            </a:pPr>
            <a:endParaRPr lang="en-US" sz="1100" b="0" i="0" u="none" strike="noStrike" cap="none" dirty="0" smtClean="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>
              <a:spcBef>
                <a:spcPts val="1600"/>
              </a:spcBef>
              <a:buNone/>
            </a:pPr>
            <a:r>
              <a:rPr lang="en-US" sz="2000" dirty="0" smtClean="0"/>
              <a:t>Thank you.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300"/>
              <a:buNone/>
            </a:pPr>
            <a:endParaRPr lang="en-US" sz="2000" dirty="0"/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300"/>
              <a:buNone/>
            </a:pPr>
            <a:r>
              <a:rPr lang="en-US" sz="2000" dirty="0" smtClean="0"/>
              <a:t>jody.thompson@library.gatech.edu</a:t>
            </a:r>
            <a:endParaRPr lang="en-US" sz="2000" b="0" i="0" u="none" strike="noStrike" cap="none" dirty="0" smtClean="0">
              <a:solidFill>
                <a:schemeClr val="dk2"/>
              </a:solidFill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76432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282</Words>
  <Application>Microsoft Office PowerPoint</Application>
  <PresentationFormat>On-screen Show (16:9)</PresentationFormat>
  <Paragraphs>63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Roboto</vt:lpstr>
      <vt:lpstr>Arial</vt:lpstr>
      <vt:lpstr>Merriweather</vt:lpstr>
      <vt:lpstr>Paradigm</vt:lpstr>
      <vt:lpstr>Deeds of Gifts: Tools to Facilitate Born Digital Processing and Preservation </vt:lpstr>
      <vt:lpstr>Abstract</vt:lpstr>
      <vt:lpstr>Challenges with born digital files</vt:lpstr>
      <vt:lpstr>Focus of research</vt:lpstr>
      <vt:lpstr>Task Force’s research</vt:lpstr>
      <vt:lpstr>Task Force’s Results </vt:lpstr>
      <vt:lpstr>Task Force’s findings </vt:lpstr>
      <vt:lpstr>Recommendations and further research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Deeds of Gifts: Tools to Facilitate Born Digital Processing and Preservation</dc:title>
  <dc:creator>Thompson, Jody A</dc:creator>
  <cp:lastModifiedBy>Nancy McGovern</cp:lastModifiedBy>
  <cp:revision>18</cp:revision>
  <dcterms:modified xsi:type="dcterms:W3CDTF">2018-08-14T18:49:15Z</dcterms:modified>
</cp:coreProperties>
</file>